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5" r:id="rId6"/>
    <p:sldId id="267" r:id="rId7"/>
    <p:sldId id="266" r:id="rId8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30/06/2016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30/06/2016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30/06/2016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30/06/2016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30/06/2016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30/06/2016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30/06/2016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30/06/2016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30/06/2016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30/06/2016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30/06/2016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30/06/2016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23528" y="1959223"/>
            <a:ext cx="85689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/>
              <a:t>Aspectos sociais e pragmáticos da Linguística de Corpora</a:t>
            </a:r>
          </a:p>
          <a:p>
            <a:pPr algn="r"/>
            <a:endParaRPr lang="pt-BR" sz="2800" b="1" dirty="0"/>
          </a:p>
          <a:p>
            <a:r>
              <a:rPr lang="pt-BR" sz="2400" dirty="0" smtClean="0"/>
              <a:t>O símbolo // indica conclusão da sequência (enunciado)</a:t>
            </a:r>
          </a:p>
          <a:p>
            <a:r>
              <a:rPr lang="pt-BR" sz="2400" dirty="0" smtClean="0"/>
              <a:t>O símbolo / indica fronteira interna à sequência (enunciado</a:t>
            </a:r>
            <a:r>
              <a:rPr lang="pt-BR" sz="2400" dirty="0" smtClean="0"/>
              <a:t>), ou seja, fronteira de unidade tonal/informacional</a:t>
            </a:r>
            <a:endParaRPr lang="pt-BR" sz="24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395536" y="1340768"/>
            <a:ext cx="79208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dirty="0" smtClean="0"/>
              <a:t>Sequência </a:t>
            </a:r>
            <a:r>
              <a:rPr lang="pt-BR" sz="2000" dirty="0" err="1" smtClean="0"/>
              <a:t>locutiva</a:t>
            </a:r>
            <a:r>
              <a:rPr lang="pt-BR" sz="2000" dirty="0" smtClean="0"/>
              <a:t> </a:t>
            </a:r>
          </a:p>
          <a:p>
            <a:pPr algn="ctr"/>
            <a:r>
              <a:rPr lang="pt-BR" sz="2000" i="1" dirty="0" smtClean="0"/>
              <a:t>João vai pro Rio até amanhã</a:t>
            </a:r>
          </a:p>
          <a:p>
            <a:endParaRPr lang="pt-BR" sz="2000" i="1" dirty="0" smtClean="0"/>
          </a:p>
          <a:p>
            <a:r>
              <a:rPr lang="pt-BR" sz="2000" dirty="0" smtClean="0"/>
              <a:t>Uma única sequência (um enunciado)</a:t>
            </a:r>
          </a:p>
          <a:p>
            <a:r>
              <a:rPr lang="pt-BR" sz="2000" i="1" dirty="0" smtClean="0"/>
              <a:t>João vai pro Rio até amanhã //</a:t>
            </a:r>
            <a:endParaRPr lang="pt-BR" sz="2000" dirty="0" smtClean="0"/>
          </a:p>
          <a:p>
            <a:endParaRPr lang="pt-BR" sz="2000" dirty="0" smtClean="0"/>
          </a:p>
          <a:p>
            <a:r>
              <a:rPr lang="pt-BR" sz="2000" dirty="0" smtClean="0"/>
              <a:t>Duas sequências (dois enunciados)</a:t>
            </a:r>
          </a:p>
          <a:p>
            <a:r>
              <a:rPr lang="pt-BR" sz="2000" i="1" dirty="0" smtClean="0"/>
              <a:t>João vai Rio // até amanhã //</a:t>
            </a:r>
          </a:p>
          <a:p>
            <a:r>
              <a:rPr lang="pt-BR" sz="2000" i="1" dirty="0" smtClean="0"/>
              <a:t>João // vai pro Rio até amanhã //</a:t>
            </a:r>
          </a:p>
          <a:p>
            <a:endParaRPr lang="pt-BR" sz="2000" i="1" dirty="0" smtClean="0"/>
          </a:p>
          <a:p>
            <a:r>
              <a:rPr lang="pt-BR" sz="2000" dirty="0" smtClean="0"/>
              <a:t>Três sequências (três enunciados)</a:t>
            </a:r>
          </a:p>
          <a:p>
            <a:r>
              <a:rPr lang="pt-BR" sz="2000" i="1" dirty="0" smtClean="0"/>
              <a:t>João // vai pro Rio / até amanhã //</a:t>
            </a:r>
          </a:p>
          <a:p>
            <a:endParaRPr lang="pt-BR" sz="2000" i="1" dirty="0" smtClean="0"/>
          </a:p>
          <a:p>
            <a:r>
              <a:rPr lang="pt-BR" sz="2000" dirty="0"/>
              <a:t>Uma sequência (um enunciado) com três unidades tonais/informacionais</a:t>
            </a:r>
          </a:p>
          <a:p>
            <a:r>
              <a:rPr lang="pt-BR" sz="2000" i="1" dirty="0"/>
              <a:t>João / vai pro Rio / até amanhã //</a:t>
            </a:r>
          </a:p>
          <a:p>
            <a:endParaRPr lang="pt-BR" sz="2000" dirty="0" smtClean="0"/>
          </a:p>
          <a:p>
            <a:r>
              <a:rPr lang="pt-BR" sz="2000" dirty="0" smtClean="0"/>
              <a:t>Uma sequência (um enunciado) com três unidades tonais/informacionais</a:t>
            </a:r>
          </a:p>
          <a:p>
            <a:r>
              <a:rPr lang="pt-BR" sz="2000" i="1" dirty="0" smtClean="0"/>
              <a:t>João / vai pro Rio / até amanhã //</a:t>
            </a:r>
            <a:endParaRPr lang="pt-BR" sz="2000" i="1" dirty="0"/>
          </a:p>
        </p:txBody>
      </p:sp>
      <p:sp>
        <p:nvSpPr>
          <p:cNvPr id="5" name="CaixaDeTexto 4"/>
          <p:cNvSpPr txBox="1"/>
          <p:nvPr/>
        </p:nvSpPr>
        <p:spPr>
          <a:xfrm>
            <a:off x="323528" y="548680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/>
              <a:t>Uma sequência </a:t>
            </a:r>
            <a:r>
              <a:rPr lang="pt-BR" sz="2400" b="1" dirty="0" err="1" smtClean="0"/>
              <a:t>locutiva</a:t>
            </a:r>
            <a:r>
              <a:rPr lang="pt-BR" sz="2400" b="1" dirty="0" smtClean="0"/>
              <a:t> com diferentes realizações comunicativas</a:t>
            </a:r>
            <a:endParaRPr lang="pt-BR" sz="24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179512" y="116632"/>
            <a:ext cx="8787228" cy="4824536"/>
            <a:chOff x="179512" y="548680"/>
            <a:chExt cx="8787228" cy="4392488"/>
          </a:xfrm>
        </p:grpSpPr>
        <p:sp>
          <p:nvSpPr>
            <p:cNvPr id="2" name="Retângulo 1"/>
            <p:cNvSpPr/>
            <p:nvPr/>
          </p:nvSpPr>
          <p:spPr>
            <a:xfrm>
              <a:off x="1619672" y="548680"/>
              <a:ext cx="5238328" cy="25499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2400" b="1" dirty="0" smtClean="0"/>
                <a:t>Curva </a:t>
              </a:r>
              <a:r>
                <a:rPr lang="pt-BR" sz="2400" b="1" dirty="0" err="1" smtClean="0"/>
                <a:t>entonacional</a:t>
              </a:r>
              <a:endParaRPr lang="pt-BR" sz="2400" b="1" dirty="0" smtClean="0"/>
            </a:p>
            <a:p>
              <a:pPr algn="ctr"/>
              <a:r>
                <a:rPr lang="pt-BR" sz="2400" b="1" dirty="0" smtClean="0"/>
                <a:t>Uma única sequência (um enunciado) </a:t>
              </a:r>
            </a:p>
            <a:p>
              <a:pPr algn="ctr"/>
              <a:r>
                <a:rPr lang="pt-BR" dirty="0" smtClean="0"/>
                <a:t>áudios 1 (asserção) e 2 (pergunta)</a:t>
              </a:r>
            </a:p>
            <a:p>
              <a:endParaRPr lang="pt-BR" dirty="0" smtClean="0"/>
            </a:p>
            <a:p>
              <a:endParaRPr lang="pt-BR" dirty="0" smtClean="0"/>
            </a:p>
            <a:p>
              <a:endParaRPr lang="pt-BR" dirty="0" smtClean="0"/>
            </a:p>
            <a:p>
              <a:endParaRPr lang="pt-BR" dirty="0" smtClean="0"/>
            </a:p>
            <a:p>
              <a:endParaRPr lang="pt-BR" dirty="0" smtClean="0"/>
            </a:p>
            <a:p>
              <a:pPr algn="ctr"/>
              <a:r>
                <a:rPr lang="pt-BR" sz="2000" b="1" i="1" dirty="0" smtClean="0"/>
                <a:t>João vai pro Rio até amanhã //</a:t>
              </a:r>
              <a:endParaRPr lang="pt-BR" sz="2000" b="1" dirty="0" smtClean="0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16770" t="12280" b="25561"/>
            <a:stretch>
              <a:fillRect/>
            </a:stretch>
          </p:blipFill>
          <p:spPr bwMode="auto">
            <a:xfrm>
              <a:off x="179512" y="3068960"/>
              <a:ext cx="4456619" cy="1872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l="16453" t="12201" b="25640"/>
            <a:stretch>
              <a:fillRect/>
            </a:stretch>
          </p:blipFill>
          <p:spPr bwMode="auto">
            <a:xfrm>
              <a:off x="4572000" y="3068960"/>
              <a:ext cx="4394740" cy="1839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CaixaDeTexto 5"/>
            <p:cNvSpPr txBox="1"/>
            <p:nvPr/>
          </p:nvSpPr>
          <p:spPr>
            <a:xfrm>
              <a:off x="1403648" y="3429000"/>
              <a:ext cx="11961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/>
                <a:t>ASSERÇÃO</a:t>
              </a:r>
              <a:endParaRPr lang="pt-BR" b="1" dirty="0"/>
            </a:p>
          </p:txBody>
        </p:sp>
        <p:sp>
          <p:nvSpPr>
            <p:cNvPr id="7" name="CaixaDeTexto 6"/>
            <p:cNvSpPr txBox="1"/>
            <p:nvPr/>
          </p:nvSpPr>
          <p:spPr>
            <a:xfrm>
              <a:off x="5392063" y="3429000"/>
              <a:ext cx="12339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/>
                <a:t>PERGUNTA</a:t>
              </a:r>
              <a:endParaRPr lang="pt-BR" b="1" dirty="0"/>
            </a:p>
          </p:txBody>
        </p:sp>
        <p:sp>
          <p:nvSpPr>
            <p:cNvPr id="8" name="Elipse 7"/>
            <p:cNvSpPr/>
            <p:nvPr/>
          </p:nvSpPr>
          <p:spPr>
            <a:xfrm>
              <a:off x="7956376" y="3645024"/>
              <a:ext cx="914400" cy="9144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" name="Elipse 8"/>
            <p:cNvSpPr/>
            <p:nvPr/>
          </p:nvSpPr>
          <p:spPr>
            <a:xfrm>
              <a:off x="3563888" y="3797424"/>
              <a:ext cx="914400" cy="9144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11" name="CaixaDeTexto 10"/>
          <p:cNvSpPr txBox="1"/>
          <p:nvPr/>
        </p:nvSpPr>
        <p:spPr>
          <a:xfrm>
            <a:off x="1259632" y="5373216"/>
            <a:ext cx="65857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 smtClean="0"/>
              <a:t>As partes circuladas carregam a função acional (</a:t>
            </a:r>
            <a:r>
              <a:rPr lang="pt-BR" sz="2000" dirty="0" err="1" smtClean="0"/>
              <a:t>ilocucionária</a:t>
            </a:r>
            <a:r>
              <a:rPr lang="pt-BR" sz="2000" dirty="0" smtClean="0"/>
              <a:t>)</a:t>
            </a:r>
            <a:endParaRPr lang="pt-BR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o 15"/>
          <p:cNvGrpSpPr/>
          <p:nvPr/>
        </p:nvGrpSpPr>
        <p:grpSpPr>
          <a:xfrm>
            <a:off x="146835" y="89337"/>
            <a:ext cx="8839163" cy="5656694"/>
            <a:chOff x="146835" y="89337"/>
            <a:chExt cx="8839163" cy="5656694"/>
          </a:xfrm>
        </p:grpSpPr>
        <p:grpSp>
          <p:nvGrpSpPr>
            <p:cNvPr id="10" name="Grupo 9"/>
            <p:cNvGrpSpPr/>
            <p:nvPr/>
          </p:nvGrpSpPr>
          <p:grpSpPr>
            <a:xfrm>
              <a:off x="146835" y="89337"/>
              <a:ext cx="8839163" cy="5656694"/>
              <a:chOff x="146835" y="116632"/>
              <a:chExt cx="8839163" cy="5656694"/>
            </a:xfrm>
          </p:grpSpPr>
          <p:sp>
            <p:nvSpPr>
              <p:cNvPr id="2" name="Retângulo 1"/>
              <p:cNvSpPr/>
              <p:nvPr/>
            </p:nvSpPr>
            <p:spPr>
              <a:xfrm>
                <a:off x="1619672" y="116632"/>
                <a:ext cx="5238328" cy="28007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2400" b="1" dirty="0" smtClean="0"/>
                  <a:t>Curva </a:t>
                </a:r>
                <a:r>
                  <a:rPr lang="pt-BR" sz="2400" b="1" dirty="0" err="1" smtClean="0"/>
                  <a:t>entonacional</a:t>
                </a:r>
                <a:endParaRPr lang="pt-BR" sz="2400" b="1" dirty="0" smtClean="0"/>
              </a:p>
              <a:p>
                <a:pPr algn="ctr"/>
                <a:r>
                  <a:rPr lang="pt-BR" sz="2400" b="1" dirty="0" smtClean="0"/>
                  <a:t>Duas sequências (dois enunciados) </a:t>
                </a:r>
              </a:p>
              <a:p>
                <a:pPr algn="ctr"/>
                <a:r>
                  <a:rPr lang="pt-BR" dirty="0" smtClean="0"/>
                  <a:t>áudios 3 (asserção-asserção) e 4 </a:t>
                </a:r>
                <a:r>
                  <a:rPr lang="pt-BR" smtClean="0"/>
                  <a:t>(asserção-despedida)</a:t>
                </a:r>
                <a:endParaRPr lang="pt-BR" dirty="0" smtClean="0"/>
              </a:p>
              <a:p>
                <a:endParaRPr lang="pt-BR" dirty="0" smtClean="0"/>
              </a:p>
              <a:p>
                <a:endParaRPr lang="pt-BR" dirty="0" smtClean="0"/>
              </a:p>
              <a:p>
                <a:endParaRPr lang="pt-BR" dirty="0" smtClean="0"/>
              </a:p>
              <a:p>
                <a:endParaRPr lang="pt-BR" dirty="0" smtClean="0"/>
              </a:p>
              <a:p>
                <a:endParaRPr lang="pt-BR" dirty="0" smtClean="0"/>
              </a:p>
              <a:p>
                <a:pPr algn="ctr"/>
                <a:r>
                  <a:rPr lang="pt-BR" sz="2000" b="1" i="1" dirty="0" smtClean="0"/>
                  <a:t>João vai pro Rio // até amanhã //</a:t>
                </a:r>
                <a:endParaRPr lang="pt-BR" sz="2000" b="1" dirty="0" smtClean="0"/>
              </a:p>
            </p:txBody>
          </p:sp>
          <p:sp>
            <p:nvSpPr>
              <p:cNvPr id="11" name="CaixaDeTexto 10"/>
              <p:cNvSpPr txBox="1"/>
              <p:nvPr/>
            </p:nvSpPr>
            <p:spPr>
              <a:xfrm>
                <a:off x="1259632" y="5373216"/>
                <a:ext cx="658577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000" dirty="0" smtClean="0"/>
                  <a:t>As partes circuladas carregam a função acional (</a:t>
                </a:r>
                <a:r>
                  <a:rPr lang="pt-BR" sz="2000" dirty="0" err="1" smtClean="0"/>
                  <a:t>ilocucionária</a:t>
                </a:r>
                <a:r>
                  <a:rPr lang="pt-BR" sz="2000" dirty="0" smtClean="0"/>
                  <a:t>)</a:t>
                </a:r>
                <a:endParaRPr lang="pt-BR" sz="2000" dirty="0"/>
              </a:p>
            </p:txBody>
          </p:sp>
          <p:pic>
            <p:nvPicPr>
              <p:cNvPr id="3" name="Imagem 2"/>
              <p:cNvPicPr>
                <a:picLocks noChangeAspect="1"/>
              </p:cNvPicPr>
              <p:nvPr/>
            </p:nvPicPr>
            <p:blipFill rotWithShape="1">
              <a:blip r:embed="rId2"/>
              <a:srcRect l="20477" t="14851" r="2958" b="26732"/>
              <a:stretch/>
            </p:blipFill>
            <p:spPr>
              <a:xfrm>
                <a:off x="4644008" y="2937317"/>
                <a:ext cx="4341990" cy="1851727"/>
              </a:xfrm>
              <a:prstGeom prst="rect">
                <a:avLst/>
              </a:prstGeom>
            </p:spPr>
          </p:pic>
          <p:pic>
            <p:nvPicPr>
              <p:cNvPr id="5" name="Imagem 4"/>
              <p:cNvPicPr>
                <a:picLocks noChangeAspect="1"/>
              </p:cNvPicPr>
              <p:nvPr/>
            </p:nvPicPr>
            <p:blipFill rotWithShape="1">
              <a:blip r:embed="rId3"/>
              <a:srcRect l="19561" t="14765" b="26103"/>
              <a:stretch/>
            </p:blipFill>
            <p:spPr>
              <a:xfrm>
                <a:off x="146835" y="2961847"/>
                <a:ext cx="4420973" cy="1827197"/>
              </a:xfrm>
              <a:prstGeom prst="rect">
                <a:avLst/>
              </a:prstGeom>
            </p:spPr>
          </p:pic>
          <p:sp>
            <p:nvSpPr>
              <p:cNvPr id="6" name="Elipse 5"/>
              <p:cNvSpPr/>
              <p:nvPr/>
            </p:nvSpPr>
            <p:spPr>
              <a:xfrm>
                <a:off x="1475656" y="3501570"/>
                <a:ext cx="1296144" cy="791525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7" name="Elipse 6"/>
              <p:cNvSpPr/>
              <p:nvPr/>
            </p:nvSpPr>
            <p:spPr>
              <a:xfrm>
                <a:off x="3347864" y="3501008"/>
                <a:ext cx="914400" cy="9144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8" name="Elipse 7"/>
              <p:cNvSpPr/>
              <p:nvPr/>
            </p:nvSpPr>
            <p:spPr>
              <a:xfrm>
                <a:off x="5724128" y="3573016"/>
                <a:ext cx="914400" cy="72007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9" name="Elipse 8"/>
              <p:cNvSpPr/>
              <p:nvPr/>
            </p:nvSpPr>
            <p:spPr>
              <a:xfrm>
                <a:off x="8028384" y="3501008"/>
                <a:ext cx="957614" cy="770384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  <p:sp>
          <p:nvSpPr>
            <p:cNvPr id="12" name="CaixaDeTexto 11"/>
            <p:cNvSpPr txBox="1"/>
            <p:nvPr/>
          </p:nvSpPr>
          <p:spPr>
            <a:xfrm>
              <a:off x="1403648" y="3068960"/>
              <a:ext cx="1196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b="1" dirty="0" smtClean="0"/>
                <a:t>ASSERÇÃO</a:t>
              </a:r>
              <a:endParaRPr lang="pt-BR" b="1" dirty="0"/>
            </a:p>
          </p:txBody>
        </p:sp>
        <p:sp>
          <p:nvSpPr>
            <p:cNvPr id="13" name="CaixaDeTexto 12"/>
            <p:cNvSpPr txBox="1"/>
            <p:nvPr/>
          </p:nvSpPr>
          <p:spPr>
            <a:xfrm>
              <a:off x="3087807" y="3068960"/>
              <a:ext cx="1196161" cy="405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/>
                <a:t>ASSERÇÃO</a:t>
              </a:r>
              <a:endParaRPr lang="pt-BR" b="1" dirty="0"/>
            </a:p>
          </p:txBody>
        </p:sp>
        <p:sp>
          <p:nvSpPr>
            <p:cNvPr id="14" name="CaixaDeTexto 13"/>
            <p:cNvSpPr txBox="1"/>
            <p:nvPr/>
          </p:nvSpPr>
          <p:spPr>
            <a:xfrm>
              <a:off x="5248047" y="3068960"/>
              <a:ext cx="1196161" cy="405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/>
                <a:t>ASSERÇÃO</a:t>
              </a:r>
              <a:endParaRPr lang="pt-BR" b="1" dirty="0"/>
            </a:p>
          </p:txBody>
        </p:sp>
        <p:sp>
          <p:nvSpPr>
            <p:cNvPr id="15" name="CaixaDeTexto 14"/>
            <p:cNvSpPr txBox="1"/>
            <p:nvPr/>
          </p:nvSpPr>
          <p:spPr>
            <a:xfrm>
              <a:off x="7624311" y="3068960"/>
              <a:ext cx="1271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/>
                <a:t>DESPEDIDA</a:t>
              </a:r>
              <a:endParaRPr lang="pt-BR" b="1" dirty="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107504" y="116632"/>
            <a:ext cx="8928992" cy="5656694"/>
            <a:chOff x="107504" y="116632"/>
            <a:chExt cx="8928992" cy="5656694"/>
          </a:xfrm>
        </p:grpSpPr>
        <p:sp>
          <p:nvSpPr>
            <p:cNvPr id="2" name="Retângulo 1"/>
            <p:cNvSpPr/>
            <p:nvPr/>
          </p:nvSpPr>
          <p:spPr>
            <a:xfrm>
              <a:off x="1619672" y="116632"/>
              <a:ext cx="5238328" cy="30777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2400" b="1" dirty="0" smtClean="0"/>
                <a:t>Curva </a:t>
              </a:r>
              <a:r>
                <a:rPr lang="pt-BR" sz="2400" b="1" dirty="0" err="1" smtClean="0"/>
                <a:t>entonacional</a:t>
              </a:r>
              <a:endParaRPr lang="pt-BR" sz="2400" b="1" dirty="0" smtClean="0"/>
            </a:p>
            <a:p>
              <a:pPr algn="ctr"/>
              <a:r>
                <a:rPr lang="pt-BR" sz="2400" b="1" dirty="0" smtClean="0"/>
                <a:t>Duas sequências (dois enunciados) </a:t>
              </a:r>
            </a:p>
            <a:p>
              <a:pPr algn="ctr"/>
              <a:r>
                <a:rPr lang="pt-BR" dirty="0" smtClean="0"/>
                <a:t>áudios 5 (chamamento-ordem) e 6 (pedido de confirmação-asserção)</a:t>
              </a:r>
            </a:p>
            <a:p>
              <a:endParaRPr lang="pt-BR" dirty="0" smtClean="0"/>
            </a:p>
            <a:p>
              <a:endParaRPr lang="pt-BR" dirty="0" smtClean="0"/>
            </a:p>
            <a:p>
              <a:endParaRPr lang="pt-BR" dirty="0" smtClean="0"/>
            </a:p>
            <a:p>
              <a:endParaRPr lang="pt-BR" dirty="0" smtClean="0"/>
            </a:p>
            <a:p>
              <a:endParaRPr lang="pt-BR" dirty="0" smtClean="0"/>
            </a:p>
            <a:p>
              <a:pPr algn="ctr"/>
              <a:r>
                <a:rPr lang="pt-BR" sz="2000" b="1" i="1" dirty="0" smtClean="0"/>
                <a:t>João // vai pro Rio até amanhã //</a:t>
              </a:r>
              <a:endParaRPr lang="pt-BR" sz="2000" b="1" dirty="0" smtClean="0"/>
            </a:p>
          </p:txBody>
        </p:sp>
        <p:sp>
          <p:nvSpPr>
            <p:cNvPr id="11" name="CaixaDeTexto 10"/>
            <p:cNvSpPr txBox="1"/>
            <p:nvPr/>
          </p:nvSpPr>
          <p:spPr>
            <a:xfrm>
              <a:off x="1259632" y="5373216"/>
              <a:ext cx="658577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000" dirty="0" smtClean="0"/>
                <a:t>As partes circuladas carregam a função acional (</a:t>
              </a:r>
              <a:r>
                <a:rPr lang="pt-BR" sz="2000" dirty="0" err="1" smtClean="0"/>
                <a:t>ilocucionária</a:t>
              </a:r>
              <a:r>
                <a:rPr lang="pt-BR" sz="2000" dirty="0" smtClean="0"/>
                <a:t>)</a:t>
              </a:r>
              <a:endParaRPr lang="pt-BR" sz="2000" dirty="0"/>
            </a:p>
          </p:txBody>
        </p:sp>
        <p:pic>
          <p:nvPicPr>
            <p:cNvPr id="4" name="Imagem 3"/>
            <p:cNvPicPr>
              <a:picLocks noChangeAspect="1"/>
            </p:cNvPicPr>
            <p:nvPr/>
          </p:nvPicPr>
          <p:blipFill rotWithShape="1">
            <a:blip r:embed="rId2"/>
            <a:srcRect l="19370" t="13780" r="-171" b="21454"/>
            <a:stretch/>
          </p:blipFill>
          <p:spPr>
            <a:xfrm>
              <a:off x="107504" y="3112834"/>
              <a:ext cx="4569909" cy="2044358"/>
            </a:xfrm>
            <a:prstGeom prst="rect">
              <a:avLst/>
            </a:prstGeom>
          </p:spPr>
        </p:pic>
        <p:pic>
          <p:nvPicPr>
            <p:cNvPr id="5" name="Imagem 4"/>
            <p:cNvPicPr>
              <a:picLocks noChangeAspect="1"/>
            </p:cNvPicPr>
            <p:nvPr/>
          </p:nvPicPr>
          <p:blipFill rotWithShape="1">
            <a:blip r:embed="rId3"/>
            <a:srcRect l="19561" t="14563" b="26375"/>
            <a:stretch/>
          </p:blipFill>
          <p:spPr>
            <a:xfrm>
              <a:off x="4677413" y="3106122"/>
              <a:ext cx="4359083" cy="2051070"/>
            </a:xfrm>
            <a:prstGeom prst="rect">
              <a:avLst/>
            </a:prstGeom>
          </p:spPr>
        </p:pic>
        <p:sp>
          <p:nvSpPr>
            <p:cNvPr id="10" name="Elipse 9"/>
            <p:cNvSpPr/>
            <p:nvPr/>
          </p:nvSpPr>
          <p:spPr>
            <a:xfrm>
              <a:off x="539552" y="3731555"/>
              <a:ext cx="1130424" cy="92158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4" name="Elipse 13"/>
            <p:cNvSpPr/>
            <p:nvPr/>
          </p:nvSpPr>
          <p:spPr>
            <a:xfrm>
              <a:off x="1835696" y="3659547"/>
              <a:ext cx="2664296" cy="92158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5" name="Elipse 14"/>
            <p:cNvSpPr/>
            <p:nvPr/>
          </p:nvSpPr>
          <p:spPr>
            <a:xfrm>
              <a:off x="5025752" y="3654998"/>
              <a:ext cx="914400" cy="92613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6" name="Elipse 15"/>
            <p:cNvSpPr/>
            <p:nvPr/>
          </p:nvSpPr>
          <p:spPr>
            <a:xfrm>
              <a:off x="6228185" y="3697435"/>
              <a:ext cx="2719404" cy="95570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7" name="CaixaDeTexto 16"/>
            <p:cNvSpPr txBox="1"/>
            <p:nvPr/>
          </p:nvSpPr>
          <p:spPr>
            <a:xfrm>
              <a:off x="323528" y="3275692"/>
              <a:ext cx="17372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b="1" dirty="0" smtClean="0"/>
                <a:t>CHAMAMENTO</a:t>
              </a:r>
              <a:endParaRPr lang="pt-BR" b="1" dirty="0"/>
            </a:p>
          </p:txBody>
        </p:sp>
        <p:sp>
          <p:nvSpPr>
            <p:cNvPr id="18" name="CaixaDeTexto 17"/>
            <p:cNvSpPr txBox="1"/>
            <p:nvPr/>
          </p:nvSpPr>
          <p:spPr>
            <a:xfrm>
              <a:off x="2583751" y="3275692"/>
              <a:ext cx="12239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b="1" dirty="0" smtClean="0"/>
                <a:t>ORDEM</a:t>
              </a:r>
              <a:endParaRPr lang="pt-BR" b="1" dirty="0"/>
            </a:p>
          </p:txBody>
        </p:sp>
        <p:sp>
          <p:nvSpPr>
            <p:cNvPr id="19" name="CaixaDeTexto 18"/>
            <p:cNvSpPr txBox="1"/>
            <p:nvPr/>
          </p:nvSpPr>
          <p:spPr>
            <a:xfrm>
              <a:off x="4860193" y="3214717"/>
              <a:ext cx="16560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b="1" dirty="0" smtClean="0"/>
                <a:t>PEDIDO DE</a:t>
              </a:r>
            </a:p>
            <a:p>
              <a:r>
                <a:rPr lang="pt-BR" b="1" dirty="0" smtClean="0"/>
                <a:t>CONFIRMAÇÃO</a:t>
              </a:r>
              <a:endParaRPr lang="pt-BR" b="1" dirty="0"/>
            </a:p>
          </p:txBody>
        </p:sp>
        <p:sp>
          <p:nvSpPr>
            <p:cNvPr id="20" name="CaixaDeTexto 19"/>
            <p:cNvSpPr txBox="1"/>
            <p:nvPr/>
          </p:nvSpPr>
          <p:spPr>
            <a:xfrm>
              <a:off x="7020434" y="3275692"/>
              <a:ext cx="12239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b="1" dirty="0" smtClean="0"/>
                <a:t>ORDEM</a:t>
              </a:r>
              <a:endParaRPr lang="pt-BR" b="1" dirty="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/>
          <p:cNvGrpSpPr/>
          <p:nvPr/>
        </p:nvGrpSpPr>
        <p:grpSpPr>
          <a:xfrm>
            <a:off x="179512" y="116632"/>
            <a:ext cx="8874920" cy="5656694"/>
            <a:chOff x="179512" y="116632"/>
            <a:chExt cx="8874920" cy="5656694"/>
          </a:xfrm>
        </p:grpSpPr>
        <p:sp>
          <p:nvSpPr>
            <p:cNvPr id="2" name="Retângulo 1"/>
            <p:cNvSpPr/>
            <p:nvPr/>
          </p:nvSpPr>
          <p:spPr>
            <a:xfrm>
              <a:off x="1619672" y="116632"/>
              <a:ext cx="5238328" cy="30777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2400" b="1" dirty="0" smtClean="0"/>
                <a:t>Curva </a:t>
              </a:r>
              <a:r>
                <a:rPr lang="pt-BR" sz="2400" b="1" dirty="0" err="1" smtClean="0"/>
                <a:t>entonacional</a:t>
              </a:r>
              <a:endParaRPr lang="pt-BR" sz="2400" b="1" dirty="0" smtClean="0"/>
            </a:p>
            <a:p>
              <a:pPr algn="ctr"/>
              <a:r>
                <a:rPr lang="pt-BR" sz="2400" b="1" dirty="0" smtClean="0"/>
                <a:t>Uma única sequência (um enunciado) </a:t>
              </a:r>
            </a:p>
            <a:p>
              <a:pPr algn="ctr"/>
              <a:r>
                <a:rPr lang="pt-BR" dirty="0" smtClean="0"/>
                <a:t>áudios 7 (chamamento-ordem-advertência) e 8 (pedido de confirmação-asserção-despedida)</a:t>
              </a:r>
            </a:p>
            <a:p>
              <a:endParaRPr lang="pt-BR" dirty="0" smtClean="0"/>
            </a:p>
            <a:p>
              <a:endParaRPr lang="pt-BR" dirty="0" smtClean="0"/>
            </a:p>
            <a:p>
              <a:endParaRPr lang="pt-BR" dirty="0" smtClean="0"/>
            </a:p>
            <a:p>
              <a:endParaRPr lang="pt-BR" dirty="0" smtClean="0"/>
            </a:p>
            <a:p>
              <a:endParaRPr lang="pt-BR" dirty="0" smtClean="0"/>
            </a:p>
            <a:p>
              <a:pPr algn="ctr"/>
              <a:r>
                <a:rPr lang="pt-BR" sz="2000" b="1" i="1" dirty="0" smtClean="0"/>
                <a:t>João // vai pro Rio // até amanhã //</a:t>
              </a:r>
              <a:endParaRPr lang="pt-BR" sz="2000" b="1" dirty="0" smtClean="0"/>
            </a:p>
          </p:txBody>
        </p:sp>
        <p:sp>
          <p:nvSpPr>
            <p:cNvPr id="11" name="CaixaDeTexto 10"/>
            <p:cNvSpPr txBox="1"/>
            <p:nvPr/>
          </p:nvSpPr>
          <p:spPr>
            <a:xfrm>
              <a:off x="1259632" y="5373216"/>
              <a:ext cx="658577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000" dirty="0" smtClean="0"/>
                <a:t>As partes circuladas carregam a função acional (</a:t>
              </a:r>
              <a:r>
                <a:rPr lang="pt-BR" sz="2000" dirty="0" err="1" smtClean="0"/>
                <a:t>ilocucionária</a:t>
              </a:r>
              <a:r>
                <a:rPr lang="pt-BR" sz="2000" dirty="0" smtClean="0"/>
                <a:t>)</a:t>
              </a:r>
              <a:endParaRPr lang="pt-BR" sz="2000" dirty="0"/>
            </a:p>
          </p:txBody>
        </p:sp>
        <p:pic>
          <p:nvPicPr>
            <p:cNvPr id="3" name="Imagem 2"/>
            <p:cNvPicPr>
              <a:picLocks noChangeAspect="1"/>
            </p:cNvPicPr>
            <p:nvPr/>
          </p:nvPicPr>
          <p:blipFill rotWithShape="1">
            <a:blip r:embed="rId2"/>
            <a:srcRect l="19561" t="14563" b="26375"/>
            <a:stretch/>
          </p:blipFill>
          <p:spPr>
            <a:xfrm>
              <a:off x="179512" y="3284984"/>
              <a:ext cx="4453324" cy="1838379"/>
            </a:xfrm>
            <a:prstGeom prst="rect">
              <a:avLst/>
            </a:prstGeom>
          </p:spPr>
        </p:pic>
        <p:sp>
          <p:nvSpPr>
            <p:cNvPr id="5" name="Elipse 4"/>
            <p:cNvSpPr/>
            <p:nvPr/>
          </p:nvSpPr>
          <p:spPr>
            <a:xfrm>
              <a:off x="467544" y="3861048"/>
              <a:ext cx="914400" cy="64807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7" name="Elipse 6"/>
            <p:cNvSpPr/>
            <p:nvPr/>
          </p:nvSpPr>
          <p:spPr>
            <a:xfrm>
              <a:off x="1785392" y="3933056"/>
              <a:ext cx="1094286" cy="64807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8" name="Elipse 7"/>
            <p:cNvSpPr/>
            <p:nvPr/>
          </p:nvSpPr>
          <p:spPr>
            <a:xfrm>
              <a:off x="3585592" y="3766782"/>
              <a:ext cx="914400" cy="81434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6" name="Imagem 5"/>
            <p:cNvPicPr>
              <a:picLocks noChangeAspect="1"/>
            </p:cNvPicPr>
            <p:nvPr/>
          </p:nvPicPr>
          <p:blipFill rotWithShape="1">
            <a:blip r:embed="rId3"/>
            <a:srcRect l="19562" t="14563" r="-1" b="26375"/>
            <a:stretch/>
          </p:blipFill>
          <p:spPr>
            <a:xfrm>
              <a:off x="4618536" y="3279946"/>
              <a:ext cx="4435896" cy="1831185"/>
            </a:xfrm>
            <a:prstGeom prst="rect">
              <a:avLst/>
            </a:prstGeom>
          </p:spPr>
        </p:pic>
        <p:sp>
          <p:nvSpPr>
            <p:cNvPr id="10" name="Elipse 9"/>
            <p:cNvSpPr/>
            <p:nvPr/>
          </p:nvSpPr>
          <p:spPr>
            <a:xfrm>
              <a:off x="5025752" y="3717032"/>
              <a:ext cx="698376" cy="81434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2" name="Elipse 11"/>
            <p:cNvSpPr/>
            <p:nvPr/>
          </p:nvSpPr>
          <p:spPr>
            <a:xfrm>
              <a:off x="6588224" y="3861048"/>
              <a:ext cx="576064" cy="81434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3" name="Elipse 12"/>
            <p:cNvSpPr/>
            <p:nvPr/>
          </p:nvSpPr>
          <p:spPr>
            <a:xfrm>
              <a:off x="7762056" y="3861048"/>
              <a:ext cx="1141090" cy="64807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o 14"/>
          <p:cNvGrpSpPr/>
          <p:nvPr/>
        </p:nvGrpSpPr>
        <p:grpSpPr>
          <a:xfrm>
            <a:off x="-108520" y="116632"/>
            <a:ext cx="9210114" cy="5656694"/>
            <a:chOff x="-108520" y="116632"/>
            <a:chExt cx="9210114" cy="5656694"/>
          </a:xfrm>
        </p:grpSpPr>
        <p:sp>
          <p:nvSpPr>
            <p:cNvPr id="11" name="CaixaDeTexto 10"/>
            <p:cNvSpPr txBox="1"/>
            <p:nvPr/>
          </p:nvSpPr>
          <p:spPr>
            <a:xfrm>
              <a:off x="1259632" y="5373216"/>
              <a:ext cx="58846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000" dirty="0" smtClean="0"/>
                <a:t>As partes circuladas </a:t>
              </a:r>
              <a:r>
                <a:rPr lang="pt-BR" sz="2000" dirty="0" smtClean="0"/>
                <a:t>identificam as diferentes unidades</a:t>
              </a:r>
              <a:endParaRPr lang="pt-BR" sz="2000" dirty="0"/>
            </a:p>
          </p:txBody>
        </p:sp>
        <p:sp>
          <p:nvSpPr>
            <p:cNvPr id="12" name="Retângulo 11"/>
            <p:cNvSpPr/>
            <p:nvPr/>
          </p:nvSpPr>
          <p:spPr>
            <a:xfrm>
              <a:off x="-108520" y="116632"/>
              <a:ext cx="9145016" cy="28007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2400" b="1" dirty="0" smtClean="0"/>
                <a:t>Curva </a:t>
              </a:r>
              <a:r>
                <a:rPr lang="pt-BR" sz="2400" b="1" dirty="0" err="1" smtClean="0"/>
                <a:t>entonacional</a:t>
              </a:r>
              <a:endParaRPr lang="pt-BR" sz="2400" b="1" dirty="0" smtClean="0"/>
            </a:p>
            <a:p>
              <a:pPr algn="ctr"/>
              <a:r>
                <a:rPr lang="pt-BR" sz="2400" b="1" dirty="0" smtClean="0"/>
                <a:t>Uma única sequência (um enunciado) </a:t>
              </a:r>
              <a:r>
                <a:rPr lang="pt-BR" sz="2400" b="1" dirty="0" smtClean="0"/>
                <a:t>com duas e três unidades</a:t>
              </a:r>
              <a:endParaRPr lang="pt-BR" sz="2400" b="1" dirty="0" smtClean="0"/>
            </a:p>
            <a:p>
              <a:pPr algn="ctr"/>
              <a:r>
                <a:rPr lang="pt-BR" dirty="0" smtClean="0"/>
                <a:t>áudios </a:t>
              </a:r>
              <a:r>
                <a:rPr lang="pt-BR" dirty="0" smtClean="0"/>
                <a:t>9 (</a:t>
              </a:r>
              <a:r>
                <a:rPr lang="pt-BR" dirty="0" err="1" smtClean="0"/>
                <a:t>ilocução</a:t>
              </a:r>
              <a:r>
                <a:rPr lang="pt-BR" dirty="0" smtClean="0"/>
                <a:t> de contraste com apêndice) </a:t>
              </a:r>
              <a:r>
                <a:rPr lang="pt-BR" dirty="0" smtClean="0"/>
                <a:t>e </a:t>
              </a:r>
              <a:r>
                <a:rPr lang="pt-BR" dirty="0" smtClean="0"/>
                <a:t>10 (tópico-asserção-apêndice)</a:t>
              </a:r>
              <a:endParaRPr lang="pt-BR" dirty="0" smtClean="0"/>
            </a:p>
            <a:p>
              <a:endParaRPr lang="pt-BR" dirty="0" smtClean="0"/>
            </a:p>
            <a:p>
              <a:endParaRPr lang="pt-BR" dirty="0" smtClean="0"/>
            </a:p>
            <a:p>
              <a:endParaRPr lang="pt-BR" dirty="0" smtClean="0"/>
            </a:p>
            <a:p>
              <a:endParaRPr lang="pt-BR" dirty="0" smtClean="0"/>
            </a:p>
            <a:p>
              <a:endParaRPr lang="pt-BR" dirty="0" smtClean="0"/>
            </a:p>
            <a:p>
              <a:pPr algn="ctr"/>
              <a:r>
                <a:rPr lang="pt-BR" sz="2000" b="1" i="1" dirty="0" smtClean="0"/>
                <a:t>João </a:t>
              </a:r>
              <a:r>
                <a:rPr lang="pt-BR" sz="2000" b="1" i="1" dirty="0" smtClean="0"/>
                <a:t>/ vai </a:t>
              </a:r>
              <a:r>
                <a:rPr lang="pt-BR" sz="2000" b="1" i="1" dirty="0" smtClean="0"/>
                <a:t>pro Rio até amanhã </a:t>
              </a:r>
              <a:r>
                <a:rPr lang="pt-BR" sz="2000" b="1" i="1" dirty="0" smtClean="0"/>
                <a:t>//                 João / vai pro Rio / até amanhã</a:t>
              </a:r>
              <a:endParaRPr lang="pt-BR" sz="2000" b="1" dirty="0" smtClean="0"/>
            </a:p>
          </p:txBody>
        </p:sp>
        <p:pic>
          <p:nvPicPr>
            <p:cNvPr id="4" name="Imagem 3"/>
            <p:cNvPicPr>
              <a:picLocks noChangeAspect="1"/>
            </p:cNvPicPr>
            <p:nvPr/>
          </p:nvPicPr>
          <p:blipFill rotWithShape="1">
            <a:blip r:embed="rId2"/>
            <a:srcRect l="19561" t="14563" b="26375"/>
            <a:stretch/>
          </p:blipFill>
          <p:spPr>
            <a:xfrm>
              <a:off x="107504" y="3006576"/>
              <a:ext cx="4464497" cy="1842990"/>
            </a:xfrm>
            <a:prstGeom prst="rect">
              <a:avLst/>
            </a:prstGeom>
          </p:spPr>
        </p:pic>
        <p:pic>
          <p:nvPicPr>
            <p:cNvPr id="5" name="Imagem 4"/>
            <p:cNvPicPr>
              <a:picLocks noChangeAspect="1"/>
            </p:cNvPicPr>
            <p:nvPr/>
          </p:nvPicPr>
          <p:blipFill rotWithShape="1">
            <a:blip r:embed="rId3"/>
            <a:srcRect l="19561" t="14563" b="26375"/>
            <a:stretch/>
          </p:blipFill>
          <p:spPr>
            <a:xfrm>
              <a:off x="4585255" y="3006576"/>
              <a:ext cx="4516339" cy="1864391"/>
            </a:xfrm>
            <a:prstGeom prst="rect">
              <a:avLst/>
            </a:prstGeom>
          </p:spPr>
        </p:pic>
        <p:sp>
          <p:nvSpPr>
            <p:cNvPr id="14" name="Elipse 13"/>
            <p:cNvSpPr/>
            <p:nvPr/>
          </p:nvSpPr>
          <p:spPr>
            <a:xfrm>
              <a:off x="467543" y="3717032"/>
              <a:ext cx="1211131" cy="57606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7" name="Elipse 16"/>
            <p:cNvSpPr/>
            <p:nvPr/>
          </p:nvSpPr>
          <p:spPr>
            <a:xfrm>
              <a:off x="1669976" y="3861048"/>
              <a:ext cx="2541984" cy="569532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8" name="Elipse 17"/>
            <p:cNvSpPr/>
            <p:nvPr/>
          </p:nvSpPr>
          <p:spPr>
            <a:xfrm>
              <a:off x="467544" y="3717032"/>
              <a:ext cx="1197483" cy="57606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9" name="Elipse 18"/>
            <p:cNvSpPr/>
            <p:nvPr/>
          </p:nvSpPr>
          <p:spPr>
            <a:xfrm>
              <a:off x="4860032" y="3419648"/>
              <a:ext cx="1295108" cy="8014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0" name="Elipse 19"/>
            <p:cNvSpPr/>
            <p:nvPr/>
          </p:nvSpPr>
          <p:spPr>
            <a:xfrm>
              <a:off x="6134473" y="3140968"/>
              <a:ext cx="1605879" cy="130452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1" name="Elipse 20"/>
            <p:cNvSpPr/>
            <p:nvPr/>
          </p:nvSpPr>
          <p:spPr>
            <a:xfrm>
              <a:off x="7668345" y="3869432"/>
              <a:ext cx="1008112" cy="57606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352</Words>
  <Application>Microsoft Office PowerPoint</Application>
  <PresentationFormat>Apresentação na tela (4:3)</PresentationFormat>
  <Paragraphs>84</Paragraphs>
  <Slides>7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10" baseType="lpstr">
      <vt:lpstr>Arial</vt:lpstr>
      <vt:lpstr>Calibri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Tommaso</dc:creator>
  <cp:lastModifiedBy>Tommaso</cp:lastModifiedBy>
  <cp:revision>20</cp:revision>
  <dcterms:created xsi:type="dcterms:W3CDTF">2016-06-27T20:09:30Z</dcterms:created>
  <dcterms:modified xsi:type="dcterms:W3CDTF">2016-06-30T22:25:23Z</dcterms:modified>
</cp:coreProperties>
</file>